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79" r:id="rId2"/>
    <p:sldId id="280" r:id="rId3"/>
    <p:sldId id="281" r:id="rId4"/>
    <p:sldId id="282" r:id="rId5"/>
    <p:sldId id="283" r:id="rId6"/>
    <p:sldId id="284" r:id="rId7"/>
    <p:sldId id="257" r:id="rId8"/>
    <p:sldId id="278" r:id="rId9"/>
    <p:sldId id="259" r:id="rId10"/>
    <p:sldId id="276" r:id="rId11"/>
    <p:sldId id="275" r:id="rId12"/>
    <p:sldId id="277" r:id="rId13"/>
    <p:sldId id="258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39" d="100"/>
          <a:sy n="139" d="100"/>
        </p:scale>
        <p:origin x="-120" y="-456"/>
      </p:cViewPr>
      <p:guideLst>
        <p:guide orient="horz" pos="2036"/>
        <p:guide pos="301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4.png>
</file>

<file path=ppt/media/image15.png>
</file>

<file path=ppt/media/image16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F7FA3-AAC2-D449-8FA0-CCB0BEA7EB9E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8BAFC1-97CC-5744-9158-AFFE0B868C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79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X_{t+1} = </a:t>
            </a:r>
            <a:r>
              <a:rPr lang="en-US" dirty="0" err="1" smtClean="0"/>
              <a:t>rX_t</a:t>
            </a:r>
            <a:r>
              <a:rPr lang="en-US" dirty="0" smtClean="0"/>
              <a:t>*(1-X_t/K)</a:t>
            </a:r>
          </a:p>
          <a:p>
            <a:r>
              <a:rPr lang="en-US" dirty="0" smtClean="0"/>
              <a:t>Top</a:t>
            </a:r>
            <a:r>
              <a:rPr lang="en-US" baseline="0" dirty="0" smtClean="0"/>
              <a:t> (L-R): r=2.7, r=3.4.</a:t>
            </a:r>
          </a:p>
          <a:p>
            <a:r>
              <a:rPr lang="en-US" baseline="0" dirty="0" smtClean="0"/>
              <a:t>Bottom (L-R): 3.8, 0.5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8BAFC1-97CC-5744-9158-AFFE0B868C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59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Stochasticity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750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Edward Lorenz,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meterologist</a:t>
            </a:r>
            <a:r>
              <a:rPr lang="en-US" baseline="0" dirty="0" smtClean="0"/>
              <a:t>. If weather systems were chaotic then an almost </a:t>
            </a:r>
            <a:r>
              <a:rPr lang="en-US" baseline="0" dirty="0" err="1" smtClean="0"/>
              <a:t>negilible</a:t>
            </a:r>
            <a:r>
              <a:rPr lang="en-US" baseline="0" dirty="0" smtClean="0"/>
              <a:t> change in local wind speed in South America, such as that created by the wing flap of a butterfly, may ultimately be the difference between having or not having a </a:t>
            </a:r>
            <a:r>
              <a:rPr lang="en-US" baseline="0" dirty="0" err="1" smtClean="0"/>
              <a:t>hurrican</a:t>
            </a:r>
            <a:r>
              <a:rPr lang="en-US" baseline="0" dirty="0" smtClean="0"/>
              <a:t> in the Northern hemisphere.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72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41- 43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Hanski</a:t>
            </a:r>
            <a:r>
              <a:rPr lang="en-US" dirty="0" smtClean="0"/>
              <a:t> et al. 55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33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Becks and colleagues</a:t>
            </a:r>
            <a:r>
              <a:rPr lang="en-US" baseline="0" dirty="0" smtClean="0"/>
              <a:t> </a:t>
            </a:r>
            <a:r>
              <a:rPr lang="en-US" dirty="0" smtClean="0"/>
              <a:t>61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Dilution rates </a:t>
            </a:r>
            <a:r>
              <a:rPr lang="en-US" i="1" dirty="0" smtClean="0"/>
              <a:t>D</a:t>
            </a:r>
            <a:r>
              <a:rPr lang="en-US" dirty="0" smtClean="0"/>
              <a:t> were as follows: </a:t>
            </a:r>
            <a:r>
              <a:rPr lang="en-US" b="1" dirty="0" smtClean="0"/>
              <a:t>a</a:t>
            </a:r>
            <a:r>
              <a:rPr lang="en-US" dirty="0" smtClean="0"/>
              <a:t>, 0.90 d</a:t>
            </a:r>
            <a:r>
              <a:rPr lang="en-US" baseline="30000" dirty="0" smtClean="0"/>
              <a:t>-1</a:t>
            </a:r>
            <a:r>
              <a:rPr lang="en-US" dirty="0" smtClean="0"/>
              <a:t>, </a:t>
            </a:r>
            <a:r>
              <a:rPr lang="en-US" b="1" dirty="0" smtClean="0"/>
              <a:t>b</a:t>
            </a:r>
            <a:r>
              <a:rPr lang="en-US" dirty="0" smtClean="0"/>
              <a:t>, 0.75 d</a:t>
            </a:r>
            <a:r>
              <a:rPr lang="en-US" baseline="30000" dirty="0" smtClean="0"/>
              <a:t>-1</a:t>
            </a:r>
            <a:r>
              <a:rPr lang="en-US" dirty="0" smtClean="0"/>
              <a:t>; </a:t>
            </a:r>
            <a:r>
              <a:rPr lang="en-US" b="1" dirty="0" smtClean="0"/>
              <a:t>c</a:t>
            </a:r>
            <a:r>
              <a:rPr lang="en-US" dirty="0" smtClean="0"/>
              <a:t>, 0.50 d</a:t>
            </a:r>
            <a:r>
              <a:rPr lang="en-US" baseline="30000" dirty="0" smtClean="0"/>
              <a:t>-1</a:t>
            </a:r>
            <a:r>
              <a:rPr lang="en-US" dirty="0" smtClean="0"/>
              <a:t> (the line indicates the change to 0.75 d</a:t>
            </a:r>
            <a:r>
              <a:rPr lang="en-US" baseline="30000" dirty="0" smtClean="0"/>
              <a:t>-1</a:t>
            </a:r>
            <a:r>
              <a:rPr lang="en-US" dirty="0" smtClean="0"/>
              <a:t> at day 30); </a:t>
            </a:r>
            <a:r>
              <a:rPr lang="en-US" b="1" dirty="0" smtClean="0"/>
              <a:t>d</a:t>
            </a:r>
            <a:r>
              <a:rPr lang="en-US" dirty="0" smtClean="0"/>
              <a:t>−</a:t>
            </a:r>
            <a:r>
              <a:rPr lang="en-US" b="1" dirty="0" smtClean="0"/>
              <a:t>g</a:t>
            </a:r>
            <a:r>
              <a:rPr lang="en-US" dirty="0" smtClean="0"/>
              <a:t>, 0.50 d</a:t>
            </a:r>
            <a:r>
              <a:rPr lang="en-US" baseline="30000" dirty="0" smtClean="0"/>
              <a:t>-1</a:t>
            </a:r>
            <a:r>
              <a:rPr lang="en-US" dirty="0" smtClean="0"/>
              <a:t> (replicate experiments; no sampling took place on days 3, 4 and 7−13 in </a:t>
            </a:r>
            <a:r>
              <a:rPr lang="en-US" b="1" dirty="0" smtClean="0"/>
              <a:t>f</a:t>
            </a:r>
            <a:r>
              <a:rPr lang="en-US" dirty="0" smtClean="0"/>
              <a:t> and </a:t>
            </a:r>
            <a:r>
              <a:rPr lang="en-US" b="1" dirty="0" smtClean="0"/>
              <a:t>g</a:t>
            </a:r>
            <a:r>
              <a:rPr lang="en-US" dirty="0" smtClean="0"/>
              <a:t>); </a:t>
            </a:r>
            <a:r>
              <a:rPr lang="en-US" b="1" dirty="0" smtClean="0"/>
              <a:t>h</a:t>
            </a:r>
            <a:r>
              <a:rPr lang="en-US" dirty="0" smtClean="0"/>
              <a:t>, </a:t>
            </a:r>
            <a:r>
              <a:rPr lang="en-US" b="1" dirty="0" err="1" smtClean="0"/>
              <a:t>i</a:t>
            </a:r>
            <a:r>
              <a:rPr lang="en-US" dirty="0" smtClean="0"/>
              <a:t>, 0.45 d</a:t>
            </a:r>
            <a:r>
              <a:rPr lang="en-US" baseline="30000" dirty="0" smtClean="0"/>
              <a:t>-1</a:t>
            </a:r>
            <a:r>
              <a:rPr lang="en-US" dirty="0" smtClean="0"/>
              <a:t> (replicate experiments). Open circles, </a:t>
            </a:r>
            <a:r>
              <a:rPr lang="en-US" i="1" dirty="0" err="1" smtClean="0"/>
              <a:t>Pedobacter</a:t>
            </a:r>
            <a:r>
              <a:rPr lang="en-US" dirty="0" smtClean="0"/>
              <a:t> (preferred prey); filled circles, </a:t>
            </a:r>
            <a:r>
              <a:rPr lang="en-US" i="1" dirty="0" err="1" smtClean="0"/>
              <a:t>Brevundimonas</a:t>
            </a:r>
            <a:r>
              <a:rPr lang="en-US" dirty="0" smtClean="0"/>
              <a:t> (less-preferred prey); horizontal bar, </a:t>
            </a:r>
            <a:r>
              <a:rPr lang="en-US" i="1" dirty="0" err="1" smtClean="0"/>
              <a:t>Tetrahymena</a:t>
            </a:r>
            <a:r>
              <a:rPr lang="en-US" dirty="0" smtClean="0"/>
              <a:t> (predator). Vertical bars represent the </a:t>
            </a:r>
            <a:r>
              <a:rPr lang="en-US" dirty="0" err="1" smtClean="0"/>
              <a:t>s.d.</a:t>
            </a:r>
            <a:r>
              <a:rPr lang="en-US" dirty="0" smtClean="0"/>
              <a:t> of triplicate samples taken separately from one </a:t>
            </a:r>
            <a:r>
              <a:rPr lang="en-US" dirty="0" err="1" smtClean="0"/>
              <a:t>chemostat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393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Becks and colleagues</a:t>
            </a:r>
            <a:r>
              <a:rPr lang="en-US" baseline="0" smtClean="0"/>
              <a:t> </a:t>
            </a:r>
            <a:r>
              <a:rPr lang="en-US" smtClean="0"/>
              <a:t>61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50653-D1FA-9148-BFE2-D7579CB85C9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64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56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94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6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096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510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594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9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270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1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5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74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7F10F-C656-B04B-8232-5842BB3FE874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E4470-06FD-2949-9ED2-ECD2747FCE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87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Density dependence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The dependence of a per capita life history parameter on population size or density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07156" y="6353665"/>
            <a:ext cx="4052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Vandermeer</a:t>
            </a:r>
            <a:r>
              <a:rPr lang="en-US" dirty="0" smtClean="0"/>
              <a:t> and Goldberg p7-19; p28-29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278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ick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74" y="819201"/>
            <a:ext cx="7860470" cy="5895353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smtClean="0"/>
              <a:t>Ricker model dynamics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7110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err="1" smtClean="0"/>
              <a:t>Beverton</a:t>
            </a:r>
            <a:r>
              <a:rPr lang="en-US" sz="2800" u="sng" dirty="0" smtClean="0"/>
              <a:t>-Holt model dynamics</a:t>
            </a:r>
            <a:endParaRPr lang="en-US" sz="2800" u="sng" dirty="0"/>
          </a:p>
        </p:txBody>
      </p:sp>
      <p:pic>
        <p:nvPicPr>
          <p:cNvPr id="2" name="Picture 1" descr="BHDynamic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44" y="819201"/>
            <a:ext cx="7472840" cy="5604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6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946" y="5388924"/>
            <a:ext cx="8100257" cy="115154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a. Equilibrium at 0;            b. Equilibrium at K;</a:t>
            </a:r>
          </a:p>
          <a:p>
            <a:pPr marL="0" indent="0">
              <a:buNone/>
            </a:pPr>
            <a:r>
              <a:rPr lang="en-US" sz="2800" dirty="0" smtClean="0"/>
              <a:t>c. Periodic cycles;              d. Chaos</a:t>
            </a:r>
          </a:p>
          <a:p>
            <a:pPr marL="0" indent="0">
              <a:buNone/>
            </a:pPr>
            <a:endParaRPr lang="en-US" sz="2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9750984"/>
              </p:ext>
            </p:extLst>
          </p:nvPr>
        </p:nvGraphicFramePr>
        <p:xfrm>
          <a:off x="1255400" y="491846"/>
          <a:ext cx="6782426" cy="4541520"/>
        </p:xfrm>
        <a:graphic>
          <a:graphicData uri="http://schemas.openxmlformats.org/drawingml/2006/table">
            <a:tbl>
              <a:tblPr firstRow="1">
                <a:tableStyleId>{284E427A-3D55-4303-BF80-6455036E1DE7}</a:tableStyleId>
              </a:tblPr>
              <a:tblGrid>
                <a:gridCol w="4749514"/>
                <a:gridCol w="203291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Models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Dynamics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Geometric</a:t>
                      </a:r>
                      <a:r>
                        <a:rPr lang="en-US" sz="3200" baseline="0" dirty="0" smtClean="0"/>
                        <a:t> (DT exponential)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CT exponential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CT</a:t>
                      </a:r>
                      <a:r>
                        <a:rPr lang="en-US" sz="3200" baseline="0" dirty="0" smtClean="0"/>
                        <a:t> logistic growth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89873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Alternative DT</a:t>
                      </a:r>
                      <a:r>
                        <a:rPr lang="en-US" sz="3200" baseline="0" dirty="0" smtClean="0"/>
                        <a:t> logistic map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a,b,c,d</a:t>
                      </a:r>
                      <a:endParaRPr lang="en-US" sz="3200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Ricker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a,b,c,d</a:t>
                      </a:r>
                      <a:endParaRPr lang="en-US" sz="32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Beverton</a:t>
                      </a:r>
                      <a:r>
                        <a:rPr lang="en-US" sz="3200" dirty="0" smtClean="0"/>
                        <a:t>-Holt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/>
                        <a:t>a,b</a:t>
                      </a:r>
                      <a:endParaRPr lang="en-US" sz="3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5011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6953"/>
            <a:ext cx="8229600" cy="1172710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 smtClean="0"/>
              <a:t>Do biological populations exhibit chaotic dynamics?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8334" y="1676055"/>
            <a:ext cx="3565549" cy="510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8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identify chaos?</a:t>
            </a:r>
            <a:endParaRPr lang="en-US" dirty="0"/>
          </a:p>
        </p:txBody>
      </p:sp>
      <p:pic>
        <p:nvPicPr>
          <p:cNvPr id="4" name="Picture 3" descr="Ricker.eps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8" t="51315" r="51263" b="1790"/>
          <a:stretch/>
        </p:blipFill>
        <p:spPr>
          <a:xfrm>
            <a:off x="457200" y="1417638"/>
            <a:ext cx="3146953" cy="24096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543" y="3945727"/>
            <a:ext cx="7400766" cy="28540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54576" y="3643598"/>
            <a:ext cx="49909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The midge </a:t>
            </a:r>
            <a:r>
              <a:rPr lang="en-US" sz="1600" i="1" dirty="0" err="1" smtClean="0"/>
              <a:t>Tanytarsus</a:t>
            </a:r>
            <a:r>
              <a:rPr lang="en-US" sz="1600" i="1" dirty="0" smtClean="0"/>
              <a:t> </a:t>
            </a:r>
            <a:r>
              <a:rPr lang="en-US" sz="1600" i="1" dirty="0" err="1" smtClean="0"/>
              <a:t>gracilentus</a:t>
            </a:r>
            <a:r>
              <a:rPr lang="en-US" sz="1600" i="1" dirty="0" smtClean="0"/>
              <a:t> </a:t>
            </a:r>
            <a:r>
              <a:rPr lang="en-US" sz="1600" dirty="0" smtClean="0"/>
              <a:t>in Lake </a:t>
            </a:r>
            <a:r>
              <a:rPr lang="en-US" sz="1600" dirty="0" err="1" smtClean="0"/>
              <a:t>Myvatn</a:t>
            </a:r>
            <a:r>
              <a:rPr lang="en-US" sz="1600" dirty="0" smtClean="0"/>
              <a:t>, Iceland </a:t>
            </a:r>
            <a:endParaRPr lang="en-US" sz="1600" dirty="0"/>
          </a:p>
        </p:txBody>
      </p:sp>
      <p:sp>
        <p:nvSpPr>
          <p:cNvPr id="10" name="Rectangle 9"/>
          <p:cNvSpPr/>
          <p:nvPr/>
        </p:nvSpPr>
        <p:spPr>
          <a:xfrm>
            <a:off x="239607" y="3945727"/>
            <a:ext cx="4348866" cy="291227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983" y="4261280"/>
            <a:ext cx="3945379" cy="19332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51175" y="6333134"/>
            <a:ext cx="19845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Kenneth Chang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81099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7376"/>
            <a:ext cx="8229600" cy="5718787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Definition of chaos</a:t>
            </a:r>
          </a:p>
          <a:p>
            <a:pPr marL="0" indent="0">
              <a:buNone/>
            </a:pPr>
            <a:endParaRPr lang="en-US" u="sng" dirty="0"/>
          </a:p>
          <a:p>
            <a:r>
              <a:rPr lang="en-US" dirty="0" smtClean="0"/>
              <a:t>‘a trajectory is chaotic if it is bounded in magnitude, neither periodic or approaches a periodic state, and is sensitive to initial conditions’ </a:t>
            </a:r>
            <a:r>
              <a:rPr lang="en-US" sz="1800" dirty="0" smtClean="0"/>
              <a:t>Cushing et al. 2002. Chaos in ecology. Academic Press.</a:t>
            </a:r>
          </a:p>
          <a:p>
            <a:endParaRPr lang="en-US" dirty="0"/>
          </a:p>
          <a:p>
            <a:r>
              <a:rPr lang="en-US" dirty="0" smtClean="0"/>
              <a:t>Extreme sensitivity to initial conditions – butterfly effect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858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osInitia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3513"/>
            <a:ext cx="9144000" cy="27000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33975" y="2084181"/>
            <a:ext cx="283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population size </a:t>
            </a:r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baseline="-25000" dirty="0" smtClean="0">
                <a:latin typeface="Times New Roman"/>
                <a:cs typeface="Times New Roman"/>
              </a:rPr>
              <a:t>0</a:t>
            </a:r>
            <a:r>
              <a:rPr lang="en-US" dirty="0" smtClean="0"/>
              <a:t> = 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56026" y="2084181"/>
            <a:ext cx="3130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 population size </a:t>
            </a:r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baseline="-25000" dirty="0" smtClean="0">
                <a:latin typeface="Times New Roman"/>
                <a:cs typeface="Times New Roman"/>
              </a:rPr>
              <a:t>0</a:t>
            </a:r>
            <a:r>
              <a:rPr lang="en-US" dirty="0" smtClean="0"/>
              <a:t> = 1.01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33975" y="5463635"/>
            <a:ext cx="30198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Ricker model: </a:t>
            </a:r>
            <a:r>
              <a:rPr lang="en-US" sz="2000" i="1" dirty="0" smtClean="0">
                <a:latin typeface="Times New Roman"/>
                <a:cs typeface="Times New Roman"/>
              </a:rPr>
              <a:t>r</a:t>
            </a:r>
            <a:r>
              <a:rPr lang="en-US" sz="2000" dirty="0" smtClean="0"/>
              <a:t> = 3.5, </a:t>
            </a:r>
            <a:r>
              <a:rPr lang="en-US" sz="2000" i="1" dirty="0" smtClean="0">
                <a:latin typeface="Times New Roman"/>
                <a:cs typeface="Times New Roman"/>
              </a:rPr>
              <a:t>K</a:t>
            </a:r>
            <a:r>
              <a:rPr lang="en-US" sz="2000" dirty="0" smtClean="0"/>
              <a:t>=20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48858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8300"/>
            <a:ext cx="9144000" cy="61036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96033" y="6471920"/>
            <a:ext cx="3547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Photo credit: Fir0002</a:t>
            </a:r>
            <a:r>
              <a:rPr lang="en-US" dirty="0"/>
              <a:t>/</a:t>
            </a:r>
            <a:r>
              <a:rPr lang="en-US" dirty="0" err="1" smtClean="0"/>
              <a:t>Flagstaffotos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965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24290"/>
            <a:ext cx="8229600" cy="5601873"/>
          </a:xfrm>
        </p:spPr>
        <p:txBody>
          <a:bodyPr/>
          <a:lstStyle/>
          <a:p>
            <a:pPr marL="0" indent="0">
              <a:buNone/>
            </a:pPr>
            <a:endParaRPr lang="en-US" u="sng" dirty="0"/>
          </a:p>
          <a:p>
            <a:endParaRPr lang="en-US" u="sng" dirty="0"/>
          </a:p>
        </p:txBody>
      </p:sp>
      <p:pic>
        <p:nvPicPr>
          <p:cNvPr id="4" name="Picture 3" descr="Screen Shot 2015-10-08 at 10.33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80" y="137973"/>
            <a:ext cx="81552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244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23544"/>
            <a:ext cx="8229600" cy="3421330"/>
          </a:xfrm>
        </p:spPr>
        <p:txBody>
          <a:bodyPr>
            <a:normAutofit/>
          </a:bodyPr>
          <a:lstStyle/>
          <a:p>
            <a:r>
              <a:rPr lang="en-US" dirty="0" smtClean="0"/>
              <a:t>28 insect data sets</a:t>
            </a:r>
          </a:p>
          <a:p>
            <a:r>
              <a:rPr lang="en-US" dirty="0" smtClean="0"/>
              <a:t>Only the laboratory study of blowflies by Nicholson had parameters in the chaotic regime</a:t>
            </a:r>
          </a:p>
          <a:p>
            <a:r>
              <a:rPr lang="en-US" dirty="0" smtClean="0"/>
              <a:t>Could be a laboratory artifact: not subject to natural mortality from parasitic wasps</a:t>
            </a:r>
          </a:p>
        </p:txBody>
      </p:sp>
      <p:pic>
        <p:nvPicPr>
          <p:cNvPr id="4" name="Picture 3" descr="Screen Shot 2015-10-08 at 11.01.20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3113"/>
            <a:ext cx="9144000" cy="28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55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time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78630"/>
          </a:xfrm>
        </p:spPr>
        <p:txBody>
          <a:bodyPr/>
          <a:lstStyle/>
          <a:p>
            <a:r>
              <a:rPr lang="en-US" dirty="0" smtClean="0"/>
              <a:t>Logistic growth model can be derived assuming</a:t>
            </a:r>
          </a:p>
          <a:p>
            <a:pPr lvl="1"/>
            <a:r>
              <a:rPr lang="en-US" dirty="0" smtClean="0"/>
              <a:t>r is proportional to food available</a:t>
            </a:r>
          </a:p>
          <a:p>
            <a:pPr lvl="1"/>
            <a:r>
              <a:rPr lang="en-US" dirty="0" smtClean="0"/>
              <a:t>Food available is proportional to population size</a:t>
            </a:r>
          </a:p>
          <a:p>
            <a:pPr marL="457200" lvl="1" indent="0">
              <a:buNone/>
            </a:pPr>
            <a:r>
              <a:rPr lang="en-US" dirty="0" smtClean="0"/>
              <a:t>See </a:t>
            </a:r>
            <a:r>
              <a:rPr lang="en-US" dirty="0" err="1"/>
              <a:t>v</a:t>
            </a:r>
            <a:r>
              <a:rPr lang="en-US" dirty="0" err="1" smtClean="0"/>
              <a:t>andermeer</a:t>
            </a:r>
            <a:r>
              <a:rPr lang="en-US" dirty="0" smtClean="0"/>
              <a:t> and Goldberg p. 14-17 </a:t>
            </a:r>
          </a:p>
          <a:p>
            <a:pPr lvl="1"/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78" y="4947655"/>
            <a:ext cx="54737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817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8677" y="4466318"/>
            <a:ext cx="8229600" cy="1895064"/>
          </a:xfrm>
        </p:spPr>
        <p:txBody>
          <a:bodyPr>
            <a:normAutofit/>
          </a:bodyPr>
          <a:lstStyle/>
          <a:p>
            <a:r>
              <a:rPr lang="en-US" dirty="0" smtClean="0"/>
              <a:t>27 </a:t>
            </a:r>
            <a:r>
              <a:rPr lang="en-US" sz="1900" dirty="0" smtClean="0"/>
              <a:t>(Thomas et al. 1980) </a:t>
            </a:r>
            <a:r>
              <a:rPr lang="en-US" dirty="0" smtClean="0"/>
              <a:t>and 25 </a:t>
            </a:r>
            <a:r>
              <a:rPr lang="en-US" sz="1800" dirty="0" smtClean="0"/>
              <a:t>(Mueller and Ayala 1991) </a:t>
            </a:r>
            <a:r>
              <a:rPr lang="en-US" dirty="0" smtClean="0"/>
              <a:t>genetically distinct fruit fly populations</a:t>
            </a:r>
          </a:p>
          <a:p>
            <a:r>
              <a:rPr lang="en-US" dirty="0" smtClean="0"/>
              <a:t>No evidence of chaos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34" y="96964"/>
            <a:ext cx="5417373" cy="42068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63107" y="4026863"/>
            <a:ext cx="19718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Andre </a:t>
            </a:r>
            <a:r>
              <a:rPr lang="en-US" sz="1200" dirty="0" err="1" smtClean="0"/>
              <a:t>Karwath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407616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983" y="4217234"/>
            <a:ext cx="8229600" cy="286048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Measles in NYC and Baltimore, 1928-1963</a:t>
            </a:r>
          </a:p>
          <a:p>
            <a:r>
              <a:rPr lang="en-US" sz="2400" dirty="0" smtClean="0"/>
              <a:t>Analyses find the dynamics are chaotic</a:t>
            </a:r>
          </a:p>
          <a:p>
            <a:r>
              <a:rPr lang="en-US" sz="2400" dirty="0" smtClean="0"/>
              <a:t>Doubts: birth rates have changed over time, amount of seasonal forcing required to generate chaos more than observed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035" y="0"/>
            <a:ext cx="5197720" cy="20805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3035" y="1987984"/>
            <a:ext cx="5214443" cy="217770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87478" y="3490327"/>
            <a:ext cx="16169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</a:t>
            </a:r>
            <a:r>
              <a:rPr lang="en-US" sz="1200" dirty="0" err="1" smtClean="0"/>
              <a:t>Hedrich</a:t>
            </a:r>
            <a:r>
              <a:rPr lang="en-US" sz="1200" dirty="0" smtClean="0"/>
              <a:t> (1933)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555076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06127"/>
            <a:ext cx="8229600" cy="1766905"/>
          </a:xfrm>
        </p:spPr>
        <p:txBody>
          <a:bodyPr/>
          <a:lstStyle/>
          <a:p>
            <a:r>
              <a:rPr lang="en-US" i="1" dirty="0" err="1" smtClean="0"/>
              <a:t>Microtus</a:t>
            </a:r>
            <a:r>
              <a:rPr lang="en-US" dirty="0" smtClean="0"/>
              <a:t> voles in western Finland</a:t>
            </a:r>
          </a:p>
          <a:p>
            <a:r>
              <a:rPr lang="en-US" dirty="0" smtClean="0"/>
              <a:t>Time series shows ‘chaos superimposed’ on top of a more regular signal.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19100"/>
            <a:ext cx="6047450" cy="39761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63107" y="4118299"/>
            <a:ext cx="15422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</a:t>
            </a:r>
            <a:r>
              <a:rPr lang="en-US" sz="1200" dirty="0" err="1" smtClean="0"/>
              <a:t>Fer</a:t>
            </a:r>
            <a:r>
              <a:rPr lang="en-US" sz="1200" dirty="0" smtClean="0"/>
              <a:t> </a:t>
            </a:r>
            <a:r>
              <a:rPr lang="en-US" sz="1200" dirty="0" err="1" smtClean="0"/>
              <a:t>boei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53880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10-09 at 12.41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37" y="0"/>
            <a:ext cx="746852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67743" y="6464491"/>
            <a:ext cx="2552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Hanski</a:t>
            </a:r>
            <a:r>
              <a:rPr lang="en-US" dirty="0" smtClean="0"/>
              <a:t> et al. 1993 Nature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945488" y="1502964"/>
            <a:ext cx="2274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Since 1984, 3 </a:t>
            </a:r>
            <a:r>
              <a:rPr lang="en-US" dirty="0" err="1" smtClean="0"/>
              <a:t>yr</a:t>
            </a:r>
            <a:r>
              <a:rPr lang="en-US" dirty="0" smtClean="0"/>
              <a:t> cycles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06546" y="3482804"/>
            <a:ext cx="3669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Multiannual cycles absent since 1980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3449027" y="3238945"/>
            <a:ext cx="557519" cy="428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332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34087"/>
            <a:ext cx="8229600" cy="3341602"/>
          </a:xfrm>
        </p:spPr>
        <p:txBody>
          <a:bodyPr/>
          <a:lstStyle/>
          <a:p>
            <a:pPr marL="0" indent="0">
              <a:buNone/>
            </a:pPr>
            <a:r>
              <a:rPr lang="en-US" u="sng" dirty="0" smtClean="0"/>
              <a:t>Flour beetles (</a:t>
            </a:r>
            <a:r>
              <a:rPr lang="en-US" i="1" u="sng" dirty="0" err="1" smtClean="0"/>
              <a:t>Tribolium</a:t>
            </a:r>
            <a:r>
              <a:rPr lang="en-US" i="1" u="sng" dirty="0" smtClean="0"/>
              <a:t> </a:t>
            </a:r>
            <a:r>
              <a:rPr lang="en-US" i="1" u="sng" dirty="0" err="1" smtClean="0"/>
              <a:t>castaneum</a:t>
            </a:r>
            <a:r>
              <a:rPr lang="en-US" u="sng" dirty="0" smtClean="0"/>
              <a:t>)</a:t>
            </a:r>
          </a:p>
          <a:p>
            <a:r>
              <a:rPr lang="en-US" dirty="0" smtClean="0"/>
              <a:t>Artificially manipulated adult mortality and the pupae to adult recruitment rate to generate chaos</a:t>
            </a:r>
          </a:p>
          <a:p>
            <a:r>
              <a:rPr lang="en-US" dirty="0" smtClean="0"/>
              <a:t>Criticism: forced the system to match the model not other way around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466" y="151461"/>
            <a:ext cx="3712748" cy="2784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6378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778" y="55285"/>
            <a:ext cx="4497188" cy="65521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62930" y="526038"/>
            <a:ext cx="1259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Equilibrium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815330" y="5746571"/>
            <a:ext cx="1504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eriod-3 cycle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815330" y="3114410"/>
            <a:ext cx="7261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chaos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27993" y="6488668"/>
            <a:ext cx="2297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Costantino</a:t>
            </a:r>
            <a:r>
              <a:rPr lang="en-US" dirty="0" smtClean="0"/>
              <a:t> et al. 1997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98653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852" y="4901211"/>
            <a:ext cx="8229600" cy="1825158"/>
          </a:xfrm>
        </p:spPr>
        <p:txBody>
          <a:bodyPr>
            <a:normAutofit/>
          </a:bodyPr>
          <a:lstStyle/>
          <a:p>
            <a:r>
              <a:rPr lang="en-US" dirty="0" smtClean="0"/>
              <a:t>Laboratory experiments with bacteria-eating ciliate predator and two species of bacteria</a:t>
            </a:r>
          </a:p>
          <a:p>
            <a:r>
              <a:rPr lang="en-US" dirty="0" smtClean="0"/>
              <a:t>Evidence of chaotic dynamics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852" y="652451"/>
            <a:ext cx="4108013" cy="342535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00852" y="4159365"/>
            <a:ext cx="19543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</a:t>
            </a:r>
            <a:r>
              <a:rPr lang="en-US" sz="1200" dirty="0" smtClean="0"/>
              <a:t>ource: www8.umoncton.ca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2113" y="0"/>
            <a:ext cx="2392988" cy="176952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38684" y="1769528"/>
            <a:ext cx="3600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http://</a:t>
            </a:r>
            <a:r>
              <a:rPr lang="en-US" sz="1200" dirty="0" err="1"/>
              <a:t>bacmap.wishartlab.com</a:t>
            </a:r>
            <a:r>
              <a:rPr lang="en-US" sz="1200" dirty="0"/>
              <a:t>/organisms/937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101" y="2191814"/>
            <a:ext cx="2286000" cy="1790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68480" y="4020865"/>
            <a:ext cx="50706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Source: https://</a:t>
            </a:r>
            <a:r>
              <a:rPr lang="en-US" sz="1200" dirty="0" err="1"/>
              <a:t>microbewiki.kenyon.edu</a:t>
            </a:r>
            <a:r>
              <a:rPr lang="en-US" sz="1200" dirty="0"/>
              <a:t>/</a:t>
            </a:r>
            <a:r>
              <a:rPr lang="en-US" sz="1200" dirty="0" err="1"/>
              <a:t>index.php</a:t>
            </a:r>
            <a:r>
              <a:rPr lang="en-US" sz="1200" dirty="0"/>
              <a:t>/</a:t>
            </a:r>
            <a:r>
              <a:rPr lang="en-US" sz="1200" dirty="0" err="1"/>
              <a:t>Brevundimonas_diminuta</a:t>
            </a:r>
            <a:endParaRPr 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840753" y="2779745"/>
            <a:ext cx="1691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Brevundimonas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5247978" y="670954"/>
            <a:ext cx="1284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Pedobacter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98729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76" y="0"/>
            <a:ext cx="492790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56194" y="6581001"/>
            <a:ext cx="2287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Becks et al. 2005. Nature.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349190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678" y="442734"/>
            <a:ext cx="8229600" cy="36700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Summary</a:t>
            </a:r>
            <a:endParaRPr lang="en-US" dirty="0" smtClean="0"/>
          </a:p>
          <a:p>
            <a:r>
              <a:rPr lang="en-US" dirty="0" smtClean="0"/>
              <a:t>“we cannot rule out the possibility … [of chaos in nature] …but the case is looking increasingly shaky, at least for multicellular organisms.</a:t>
            </a:r>
          </a:p>
          <a:p>
            <a:endParaRPr lang="en-US" dirty="0"/>
          </a:p>
          <a:p>
            <a:r>
              <a:rPr lang="en-US" dirty="0" smtClean="0"/>
              <a:t>Data sets are short term and noisy.</a:t>
            </a:r>
          </a:p>
          <a:p>
            <a:pPr marL="0" indent="0">
              <a:buNone/>
            </a:pPr>
            <a:endParaRPr lang="en-US" u="sng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676" y="3763235"/>
            <a:ext cx="2106456" cy="301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76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(continuous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57520"/>
            <a:ext cx="8229600" cy="452596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i="1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: intrinsic growth rate at low population size (1/time)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/>
              <a:t>: carrying capacity (number)</a:t>
            </a:r>
          </a:p>
          <a:p>
            <a:r>
              <a:rPr lang="en-US" i="1" dirty="0" smtClean="0">
                <a:latin typeface="Times New Roman"/>
                <a:cs typeface="Times New Roman"/>
              </a:rPr>
              <a:t>N</a:t>
            </a:r>
            <a:r>
              <a:rPr lang="en-US" i="1" dirty="0" smtClean="0"/>
              <a:t>(</a:t>
            </a:r>
            <a:r>
              <a:rPr lang="en-US" i="1" dirty="0" smtClean="0">
                <a:latin typeface="Times New Roman"/>
                <a:cs typeface="Times New Roman"/>
              </a:rPr>
              <a:t>t</a:t>
            </a:r>
            <a:r>
              <a:rPr lang="en-US" i="1" dirty="0" smtClean="0"/>
              <a:t>)</a:t>
            </a:r>
            <a:r>
              <a:rPr lang="en-US" dirty="0" smtClean="0"/>
              <a:t>: size of the population at time, t.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49" y="1685965"/>
            <a:ext cx="54737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785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Equilibrium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Values of </a:t>
            </a:r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such that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Equilbria</a:t>
            </a:r>
            <a:r>
              <a:rPr lang="en-US" dirty="0" smtClean="0"/>
              <a:t> can be unstable</a:t>
            </a:r>
          </a:p>
          <a:p>
            <a:r>
              <a:rPr lang="en-US" dirty="0" smtClean="0"/>
              <a:t>Stability of </a:t>
            </a:r>
            <a:r>
              <a:rPr lang="en-US" dirty="0" err="1" smtClean="0"/>
              <a:t>equlibrium</a:t>
            </a:r>
            <a:r>
              <a:rPr lang="en-US" dirty="0" smtClean="0"/>
              <a:t> can be determined by a line-arrow diagram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59" y="2022167"/>
            <a:ext cx="1775556" cy="84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606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(continuous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= 0 is stable when </a:t>
            </a:r>
            <a:r>
              <a:rPr lang="en-US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 &lt; 0</a:t>
            </a:r>
          </a:p>
          <a:p>
            <a:r>
              <a:rPr lang="en-US" dirty="0" smtClean="0">
                <a:latin typeface="Times New Roman"/>
                <a:cs typeface="Times New Roman"/>
              </a:rPr>
              <a:t>N</a:t>
            </a:r>
            <a:r>
              <a:rPr lang="en-US" dirty="0" smtClean="0"/>
              <a:t>(</a:t>
            </a:r>
            <a:r>
              <a:rPr lang="en-US" dirty="0" smtClean="0">
                <a:latin typeface="Times New Roman"/>
                <a:cs typeface="Times New Roman"/>
              </a:rPr>
              <a:t>t</a:t>
            </a:r>
            <a:r>
              <a:rPr lang="en-US" dirty="0" smtClean="0"/>
              <a:t>) = </a:t>
            </a:r>
            <a:r>
              <a:rPr lang="en-US" dirty="0" smtClean="0">
                <a:latin typeface="Times New Roman"/>
                <a:cs typeface="Times New Roman"/>
              </a:rPr>
              <a:t>K</a:t>
            </a:r>
            <a:r>
              <a:rPr lang="en-US" dirty="0" smtClean="0"/>
              <a:t> is stable when </a:t>
            </a:r>
            <a:r>
              <a:rPr lang="en-US" dirty="0" smtClean="0">
                <a:latin typeface="Times New Roman"/>
                <a:cs typeface="Times New Roman"/>
              </a:rPr>
              <a:t>r</a:t>
            </a:r>
            <a:r>
              <a:rPr lang="en-US" dirty="0" smtClean="0"/>
              <a:t> &gt; 0</a:t>
            </a:r>
          </a:p>
          <a:p>
            <a:r>
              <a:rPr lang="en-US" dirty="0" smtClean="0"/>
              <a:t>Per capita growth rate decreases linearly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237" y="3501319"/>
            <a:ext cx="22225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01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growth (discrete time)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29265" y="6342590"/>
            <a:ext cx="3063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28 </a:t>
            </a:r>
            <a:r>
              <a:rPr lang="en-US" dirty="0" err="1" smtClean="0"/>
              <a:t>vandermeer</a:t>
            </a:r>
            <a:r>
              <a:rPr lang="en-US" dirty="0" smtClean="0"/>
              <a:t> and Goldberg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145" y="1503237"/>
            <a:ext cx="5842000" cy="1104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06378" y="2832278"/>
            <a:ext cx="5952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a poor model because population size can be negative:</a:t>
            </a:r>
          </a:p>
          <a:p>
            <a:r>
              <a:rPr lang="en-US" dirty="0" smtClean="0"/>
              <a:t>i.e. find N</a:t>
            </a:r>
            <a:r>
              <a:rPr lang="en-US" baseline="-25000" dirty="0" smtClean="0"/>
              <a:t>1</a:t>
            </a:r>
            <a:r>
              <a:rPr lang="en-US" dirty="0" smtClean="0"/>
              <a:t> and N</a:t>
            </a:r>
            <a:r>
              <a:rPr lang="en-US" baseline="-25000" dirty="0" smtClean="0"/>
              <a:t>2</a:t>
            </a:r>
            <a:r>
              <a:rPr lang="en-US" dirty="0" smtClean="0"/>
              <a:t> for N</a:t>
            </a:r>
            <a:r>
              <a:rPr lang="en-US" baseline="-25000" dirty="0" smtClean="0"/>
              <a:t>0</a:t>
            </a:r>
            <a:r>
              <a:rPr lang="en-US" dirty="0" smtClean="0"/>
              <a:t> = 70, K = 100, and </a:t>
            </a:r>
            <a:r>
              <a:rPr lang="en-US" dirty="0" err="1" smtClean="0"/>
              <a:t>λ</a:t>
            </a:r>
            <a:r>
              <a:rPr lang="en-US" dirty="0" smtClean="0"/>
              <a:t>=5.</a:t>
            </a:r>
          </a:p>
        </p:txBody>
      </p:sp>
    </p:spTree>
    <p:extLst>
      <p:ext uri="{BB962C8B-B14F-4D97-AF65-F5344CB8AC3E}">
        <p14:creationId xmlns:p14="http://schemas.microsoft.com/office/powerpoint/2010/main" val="162980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501" y="1250972"/>
            <a:ext cx="7290018" cy="5103013"/>
          </a:xfrm>
          <a:prstGeom prst="rect">
            <a:avLst/>
          </a:prstGeom>
        </p:spPr>
      </p:pic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595" y="6103632"/>
            <a:ext cx="219748" cy="30426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933" y="3335338"/>
            <a:ext cx="428453" cy="346058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495693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nsity Dependenc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197" y="1576720"/>
            <a:ext cx="6814636" cy="4467372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33" y="2864428"/>
            <a:ext cx="890903" cy="90218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887" y="6044092"/>
            <a:ext cx="501084" cy="40877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90385" y="3576817"/>
            <a:ext cx="19955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>
                <a:solidFill>
                  <a:srgbClr val="660066"/>
                </a:solidFill>
              </a:rPr>
              <a:t>Beverton</a:t>
            </a:r>
            <a:r>
              <a:rPr lang="en-US" sz="2400" b="1" dirty="0" smtClean="0">
                <a:solidFill>
                  <a:srgbClr val="660066"/>
                </a:solidFill>
              </a:rPr>
              <a:t>-Holt</a:t>
            </a:r>
            <a:endParaRPr lang="en-US" sz="2400" b="1" dirty="0">
              <a:solidFill>
                <a:srgbClr val="66006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432170" y="4838760"/>
            <a:ext cx="974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0090"/>
                </a:solidFill>
              </a:rPr>
              <a:t>Ricker</a:t>
            </a:r>
            <a:endParaRPr lang="en-US" sz="2400" b="1" dirty="0">
              <a:solidFill>
                <a:srgbClr val="00009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94145" y="4377095"/>
            <a:ext cx="113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Logistic</a:t>
            </a:r>
            <a:endParaRPr 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1833" y="250942"/>
            <a:ext cx="85667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Density dependence for discrete time models of population growth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3224559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64244" y="238919"/>
            <a:ext cx="4684396" cy="580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u="sng" dirty="0" smtClean="0"/>
              <a:t>Logistic map dynamics</a:t>
            </a:r>
            <a:endParaRPr lang="en-US" sz="2800" u="sng" dirty="0"/>
          </a:p>
        </p:txBody>
      </p:sp>
      <p:pic>
        <p:nvPicPr>
          <p:cNvPr id="2" name="Picture 1" descr="DTLogistic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744" y="990599"/>
            <a:ext cx="7194511" cy="539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445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</TotalTime>
  <Words>792</Words>
  <Application>Microsoft Macintosh PowerPoint</Application>
  <PresentationFormat>On-screen Show (4:3)</PresentationFormat>
  <Paragraphs>116</Paragraphs>
  <Slides>28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Density dependence  The dependence of a per capita life history parameter on population size or density</vt:lpstr>
      <vt:lpstr>Continuous time </vt:lpstr>
      <vt:lpstr>Logistic growth (continuous time)</vt:lpstr>
      <vt:lpstr>Equilibrium points</vt:lpstr>
      <vt:lpstr>Logistic growth (continuous time)</vt:lpstr>
      <vt:lpstr>Logistic growth (discrete time)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identify chaos?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Hurford</dc:creator>
  <cp:lastModifiedBy>Amy Hurford</cp:lastModifiedBy>
  <cp:revision>40</cp:revision>
  <dcterms:created xsi:type="dcterms:W3CDTF">2017-01-27T02:45:42Z</dcterms:created>
  <dcterms:modified xsi:type="dcterms:W3CDTF">2019-09-24T14:07:30Z</dcterms:modified>
</cp:coreProperties>
</file>

<file path=docProps/thumbnail.jpeg>
</file>